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83" r:id="rId2"/>
    <p:sldId id="257" r:id="rId3"/>
    <p:sldId id="258" r:id="rId4"/>
    <p:sldId id="272" r:id="rId5"/>
    <p:sldId id="285" r:id="rId6"/>
    <p:sldId id="286" r:id="rId7"/>
    <p:sldId id="273" r:id="rId8"/>
    <p:sldId id="274" r:id="rId9"/>
    <p:sldId id="275" r:id="rId10"/>
    <p:sldId id="276" r:id="rId11"/>
    <p:sldId id="277" r:id="rId12"/>
    <p:sldId id="278" r:id="rId13"/>
    <p:sldId id="281" r:id="rId14"/>
    <p:sldId id="282" r:id="rId15"/>
    <p:sldId id="266" r:id="rId16"/>
    <p:sldId id="267" r:id="rId17"/>
    <p:sldId id="268" r:id="rId18"/>
    <p:sldId id="269" r:id="rId19"/>
    <p:sldId id="287" r:id="rId20"/>
    <p:sldId id="262" r:id="rId21"/>
    <p:sldId id="271" r:id="rId22"/>
    <p:sldId id="288" r:id="rId23"/>
    <p:sldId id="284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FF99"/>
    <a:srgbClr val="0000FF"/>
    <a:srgbClr val="FF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2831D-C3A6-489C-8A0A-5CB0ADEE2FD6}" type="datetimeFigureOut">
              <a:rPr lang="ru-RU" smtClean="0"/>
              <a:pPr/>
              <a:t>11.04.2021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CE6DD-3DF1-4290-84C0-7C09F71092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364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D95FE-E63F-478C-A70C-7A8861EB1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3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A1E9-C21E-4236-BE38-EACC0542B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17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A1E9-C21E-4236-BE38-EACC0542B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227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A1E9-C21E-4236-BE38-EACC0542B7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7386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A1E9-C21E-4236-BE38-EACC0542B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090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A1E9-C21E-4236-BE38-EACC0542B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715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6A1E9-C21E-4236-BE38-EACC0542B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957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E9AF4-9D4E-4965-A179-5944EDED06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842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F6076-115A-47F0-981D-C28C67B064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43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D209-5162-4E4D-97F8-CF0CE96AB0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51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BC498-9420-41BB-9DBE-469F0661B0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90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0C2D7-DD01-464C-9CF5-651B7C61A2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99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3B3-97B4-46F1-8B16-B622BF0B16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109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F9244-3F74-4E9A-9A6C-D695E72CA3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4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5773-5357-462C-96BB-6F42B14436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61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7F8C-FDA8-447F-8BBF-100E47838D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59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0D645-507B-448D-A05C-E104CF4FAD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6A1E9-C21E-4236-BE38-EACC0542B7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441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908721"/>
            <a:ext cx="7772400" cy="1944216"/>
          </a:xfrm>
          <a:ln/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ДЕЛОВАЯ ИГРА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1503" y="2996952"/>
            <a:ext cx="7715304" cy="3096344"/>
          </a:xfrm>
          <a:ln/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C0099"/>
                </a:solidFill>
              </a:rPr>
              <a:t>«ВСЮДУ ДЕНЬГИ, деньги, деньги – </a:t>
            </a:r>
          </a:p>
          <a:p>
            <a:r>
              <a:rPr lang="ru-RU" sz="5400" b="1" dirty="0" smtClean="0">
                <a:solidFill>
                  <a:srgbClr val="CC0099"/>
                </a:solidFill>
              </a:rPr>
              <a:t>и там, и тут … »</a:t>
            </a:r>
            <a:endParaRPr lang="ru-RU" sz="5400" b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      1) </a:t>
            </a:r>
            <a:r>
              <a:rPr lang="ru-RU" sz="2800" b="1" dirty="0">
                <a:solidFill>
                  <a:srgbClr val="7030A0"/>
                </a:solidFill>
              </a:rPr>
              <a:t>Кукла;             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 2) </a:t>
            </a:r>
            <a:r>
              <a:rPr lang="ru-RU" sz="2800" b="1" dirty="0">
                <a:solidFill>
                  <a:srgbClr val="7030A0"/>
                </a:solidFill>
              </a:rPr>
              <a:t>Марионетка;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     3) </a:t>
            </a:r>
            <a:r>
              <a:rPr lang="ru-RU" sz="2800" b="1" dirty="0">
                <a:solidFill>
                  <a:srgbClr val="7030A0"/>
                </a:solidFill>
              </a:rPr>
              <a:t>Неваляшка;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    4) </a:t>
            </a:r>
            <a:r>
              <a:rPr lang="ru-RU" sz="2800" b="1" dirty="0">
                <a:solidFill>
                  <a:srgbClr val="7030A0"/>
                </a:solidFill>
              </a:rPr>
              <a:t>Пупсик.</a:t>
            </a: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1) Кукла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>
                <a:solidFill>
                  <a:srgbClr val="CC0099"/>
                </a:solidFill>
              </a:rPr>
              <a:t>Как мошенники называют пачку бумаги, имитирующую пачку денег?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          1) </a:t>
            </a:r>
            <a:r>
              <a:rPr lang="ru-RU" sz="2800" b="1" dirty="0">
                <a:solidFill>
                  <a:srgbClr val="7030A0"/>
                </a:solidFill>
              </a:rPr>
              <a:t>1 коп.;         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      2) </a:t>
            </a:r>
            <a:r>
              <a:rPr lang="ru-RU" sz="2800" b="1" dirty="0">
                <a:solidFill>
                  <a:srgbClr val="7030A0"/>
                </a:solidFill>
              </a:rPr>
              <a:t>3 коп.;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         3) </a:t>
            </a:r>
            <a:r>
              <a:rPr lang="ru-RU" sz="2800" b="1" dirty="0">
                <a:solidFill>
                  <a:srgbClr val="7030A0"/>
                </a:solidFill>
              </a:rPr>
              <a:t>5 коп.;   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            4) </a:t>
            </a:r>
            <a:r>
              <a:rPr lang="ru-RU" sz="2800" b="1" dirty="0">
                <a:solidFill>
                  <a:srgbClr val="7030A0"/>
                </a:solidFill>
              </a:rPr>
              <a:t>10 коп.</a:t>
            </a: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2) 3 коп.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>
                <a:solidFill>
                  <a:srgbClr val="CC0099"/>
                </a:solidFill>
              </a:rPr>
              <a:t>Какую разменную монету гражданин России не найдёт в своём кошельке?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       1) </a:t>
            </a:r>
            <a:r>
              <a:rPr lang="ru-RU" sz="2800" b="1" dirty="0">
                <a:solidFill>
                  <a:srgbClr val="7030A0"/>
                </a:solidFill>
              </a:rPr>
              <a:t>Домашние;     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2) </a:t>
            </a:r>
            <a:r>
              <a:rPr lang="ru-RU" sz="2800" b="1" dirty="0">
                <a:solidFill>
                  <a:srgbClr val="7030A0"/>
                </a:solidFill>
              </a:rPr>
              <a:t>Ручные;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      3) </a:t>
            </a:r>
            <a:r>
              <a:rPr lang="ru-RU" sz="2800" b="1" dirty="0">
                <a:solidFill>
                  <a:srgbClr val="7030A0"/>
                </a:solidFill>
              </a:rPr>
              <a:t>Карманные;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      4) </a:t>
            </a:r>
            <a:r>
              <a:rPr lang="ru-RU" sz="2800" b="1" dirty="0">
                <a:solidFill>
                  <a:srgbClr val="7030A0"/>
                </a:solidFill>
              </a:rPr>
              <a:t>Декоративные.</a:t>
            </a: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r>
              <a:rPr lang="ru-RU" sz="3600" dirty="0" smtClean="0">
                <a:solidFill>
                  <a:srgbClr val="0000FF"/>
                </a:solidFill>
              </a:rPr>
              <a:t/>
            </a:r>
            <a:br>
              <a:rPr lang="ru-RU" sz="3600" dirty="0" smtClean="0">
                <a:solidFill>
                  <a:srgbClr val="0000FF"/>
                </a:solidFill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3) Карманные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>
                <a:solidFill>
                  <a:srgbClr val="CC0099"/>
                </a:solidFill>
              </a:rPr>
              <a:t>Какие деньги родители выделяют своим детям?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1) </a:t>
            </a:r>
            <a:r>
              <a:rPr lang="ru-RU" sz="2800" b="1" dirty="0">
                <a:solidFill>
                  <a:srgbClr val="7030A0"/>
                </a:solidFill>
              </a:rPr>
              <a:t>На чёрный день;           </a:t>
            </a:r>
            <a:r>
              <a:rPr lang="ru-RU" sz="2800" b="1" dirty="0" smtClean="0">
                <a:solidFill>
                  <a:srgbClr val="7030A0"/>
                </a:solidFill>
              </a:rPr>
              <a:t> 2) </a:t>
            </a:r>
            <a:r>
              <a:rPr lang="ru-RU" sz="2800" b="1" dirty="0">
                <a:solidFill>
                  <a:srgbClr val="7030A0"/>
                </a:solidFill>
              </a:rPr>
              <a:t>На полярную ночь;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3) </a:t>
            </a:r>
            <a:r>
              <a:rPr lang="ru-RU" sz="2800" b="1" dirty="0">
                <a:solidFill>
                  <a:srgbClr val="7030A0"/>
                </a:solidFill>
              </a:rPr>
              <a:t>На високосный год;      </a:t>
            </a:r>
            <a:r>
              <a:rPr lang="ru-RU" sz="2800" b="1" dirty="0" smtClean="0">
                <a:solidFill>
                  <a:srgbClr val="7030A0"/>
                </a:solidFill>
              </a:rPr>
              <a:t>4) </a:t>
            </a:r>
            <a:r>
              <a:rPr lang="ru-RU" sz="2800" b="1" dirty="0">
                <a:solidFill>
                  <a:srgbClr val="7030A0"/>
                </a:solidFill>
              </a:rPr>
              <a:t>На золотой век.</a:t>
            </a: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r>
              <a:rPr lang="ru-RU" sz="3600" dirty="0" smtClean="0">
                <a:solidFill>
                  <a:srgbClr val="0000FF"/>
                </a:solidFill>
              </a:rPr>
              <a:t/>
            </a:r>
            <a:br>
              <a:rPr lang="ru-RU" sz="3600" dirty="0" smtClean="0">
                <a:solidFill>
                  <a:srgbClr val="0000FF"/>
                </a:solidFill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1) На чёрный день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>
                <a:solidFill>
                  <a:srgbClr val="CC0099"/>
                </a:solidFill>
              </a:rPr>
              <a:t>На что обычно откладывают деньги предусмотрительные граждане?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1) </a:t>
            </a:r>
            <a:r>
              <a:rPr lang="ru-RU" sz="2800" b="1" dirty="0">
                <a:solidFill>
                  <a:srgbClr val="7030A0"/>
                </a:solidFill>
              </a:rPr>
              <a:t>Водяные;        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2) </a:t>
            </a:r>
            <a:r>
              <a:rPr lang="ru-RU" sz="2800" b="1" dirty="0">
                <a:solidFill>
                  <a:srgbClr val="7030A0"/>
                </a:solidFill>
              </a:rPr>
              <a:t>Воздушные;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3) </a:t>
            </a:r>
            <a:r>
              <a:rPr lang="ru-RU" sz="2800" b="1" dirty="0">
                <a:solidFill>
                  <a:srgbClr val="7030A0"/>
                </a:solidFill>
              </a:rPr>
              <a:t>Магические;    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4) </a:t>
            </a:r>
            <a:r>
              <a:rPr lang="ru-RU" sz="2800" b="1" dirty="0">
                <a:solidFill>
                  <a:srgbClr val="7030A0"/>
                </a:solidFill>
              </a:rPr>
              <a:t>Астрономические.</a:t>
            </a: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r>
              <a:rPr lang="ru-RU" sz="3600" dirty="0" smtClean="0">
                <a:solidFill>
                  <a:srgbClr val="0000FF"/>
                </a:solidFill>
              </a:rPr>
              <a:t/>
            </a:r>
            <a:br>
              <a:rPr lang="ru-RU" sz="3600" dirty="0" smtClean="0">
                <a:solidFill>
                  <a:srgbClr val="0000FF"/>
                </a:solidFill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1) Водяные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 smtClean="0">
                <a:solidFill>
                  <a:srgbClr val="CC0099"/>
                </a:solidFill>
              </a:rPr>
              <a:t>Какие </a:t>
            </a:r>
            <a:r>
              <a:rPr lang="ru-RU" sz="3200" b="1" dirty="0">
                <a:solidFill>
                  <a:srgbClr val="CC0099"/>
                </a:solidFill>
              </a:rPr>
              <a:t>знаки надеется увидеть на денежных банкнотах каждый кассир?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214282" y="3357562"/>
            <a:ext cx="5572164" cy="1500198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3200" dirty="0" smtClean="0">
                <a:solidFill>
                  <a:srgbClr val="CC0099"/>
                </a:solidFill>
                <a:latin typeface="Arial Black" pitchFamily="34" charset="0"/>
              </a:rPr>
              <a:t>Сколько </a:t>
            </a:r>
            <a:r>
              <a:rPr lang="ru-RU" sz="3200" dirty="0">
                <a:solidFill>
                  <a:srgbClr val="CC0099"/>
                </a:solidFill>
                <a:latin typeface="Arial Black" pitchFamily="34" charset="0"/>
              </a:rPr>
              <a:t>центов в центнере?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5929322" y="2143116"/>
            <a:ext cx="2928958" cy="100013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dirty="0" smtClean="0"/>
              <a:t> </a:t>
            </a:r>
            <a:r>
              <a:rPr lang="ru-RU" sz="3200" i="1" dirty="0" smtClean="0">
                <a:solidFill>
                  <a:srgbClr val="C00000"/>
                </a:solidFill>
                <a:latin typeface="Arial Black" pitchFamily="34" charset="0"/>
              </a:rPr>
              <a:t>Поросёнок</a:t>
            </a:r>
            <a:endParaRPr kumimoji="0" lang="ru-RU" sz="3200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FF"/>
                </a:solidFill>
              </a:rPr>
              <a:t/>
            </a:r>
            <a:br>
              <a:rPr lang="ru-RU" sz="3600" dirty="0" smtClean="0">
                <a:solidFill>
                  <a:srgbClr val="0000FF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 2 ТУР «ДЕНЕЖНАЯ ГОНКА»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5929322" y="3857628"/>
            <a:ext cx="3000364" cy="100013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i="1" dirty="0" smtClean="0">
                <a:solidFill>
                  <a:srgbClr val="C00000"/>
                </a:solidFill>
                <a:latin typeface="Arial Black" pitchFamily="34" charset="0"/>
              </a:rPr>
              <a:t>Один цент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214282" y="5214950"/>
            <a:ext cx="5572164" cy="142876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3200" dirty="0" smtClean="0">
                <a:solidFill>
                  <a:srgbClr val="CC0099"/>
                </a:solidFill>
                <a:latin typeface="Arial Black" pitchFamily="34" charset="0"/>
              </a:rPr>
              <a:t>У </a:t>
            </a:r>
            <a:r>
              <a:rPr lang="ru-RU" sz="3200" dirty="0">
                <a:solidFill>
                  <a:srgbClr val="CC0099"/>
                </a:solidFill>
                <a:latin typeface="Arial Black" pitchFamily="34" charset="0"/>
              </a:rPr>
              <a:t>человека 12 пар, а </a:t>
            </a:r>
            <a:r>
              <a:rPr lang="ru-RU" sz="3200" dirty="0" smtClean="0">
                <a:solidFill>
                  <a:srgbClr val="CC0099"/>
                </a:solidFill>
                <a:latin typeface="Arial Black" pitchFamily="34" charset="0"/>
              </a:rPr>
              <a:t>у монеты </a:t>
            </a:r>
            <a:r>
              <a:rPr lang="ru-RU" sz="3200" dirty="0">
                <a:solidFill>
                  <a:srgbClr val="CC0099"/>
                </a:solidFill>
                <a:latin typeface="Arial Black" pitchFamily="34" charset="0"/>
              </a:rPr>
              <a:t>всего одно. Что это?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5929322" y="5643578"/>
            <a:ext cx="3000396" cy="100013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i="1" dirty="0" smtClean="0">
                <a:solidFill>
                  <a:srgbClr val="C00000"/>
                </a:solidFill>
                <a:latin typeface="Arial Black" pitchFamily="34" charset="0"/>
              </a:rPr>
              <a:t>Ребро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12" name="Содержимое 2"/>
          <p:cNvSpPr txBox="1">
            <a:spLocks noGrp="1"/>
          </p:cNvSpPr>
          <p:nvPr>
            <p:ph idx="1"/>
          </p:nvPr>
        </p:nvSpPr>
        <p:spPr bwMode="auto">
          <a:xfrm>
            <a:off x="214313" y="1643063"/>
            <a:ext cx="5572125" cy="1500187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ru-RU" sz="3200" dirty="0" smtClean="0">
                <a:solidFill>
                  <a:srgbClr val="CC0099"/>
                </a:solidFill>
                <a:latin typeface="Arial Black" pitchFamily="34" charset="0"/>
              </a:rPr>
              <a:t>Какое животное всегда при деньгах? </a:t>
            </a:r>
            <a:endParaRPr lang="ru-RU" sz="3200" dirty="0">
              <a:solidFill>
                <a:srgbClr val="CC0099"/>
              </a:solidFill>
              <a:latin typeface="Arial Black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214282" y="3357562"/>
            <a:ext cx="5572164" cy="1500198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3000" dirty="0">
                <a:solidFill>
                  <a:srgbClr val="CC0099"/>
                </a:solidFill>
                <a:latin typeface="Arial Black" pitchFamily="34" charset="0"/>
              </a:rPr>
              <a:t>Назовите мероприятие, где цену набивают молотком. </a:t>
            </a: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5929322" y="1928802"/>
            <a:ext cx="3214678" cy="71438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dirty="0" smtClean="0"/>
              <a:t> </a:t>
            </a:r>
            <a:r>
              <a:rPr lang="ru-RU" sz="3200" i="1" dirty="0">
                <a:solidFill>
                  <a:srgbClr val="C00000"/>
                </a:solidFill>
                <a:latin typeface="Arial Black" pitchFamily="34" charset="0"/>
              </a:rPr>
              <a:t>Миллиардер</a:t>
            </a:r>
            <a:endParaRPr kumimoji="0" lang="ru-RU" sz="3200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sz="3600" dirty="0">
                <a:solidFill>
                  <a:srgbClr val="FFFF00"/>
                </a:solidFill>
              </a:rPr>
              <a:t>2</a:t>
            </a:r>
            <a:r>
              <a:rPr lang="ru-RU" sz="3600" dirty="0" smtClean="0">
                <a:solidFill>
                  <a:srgbClr val="FFFF00"/>
                </a:solidFill>
              </a:rPr>
              <a:t> ТУР «ДЕНЕЖНАЯ ГОНКА»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5929322" y="3857628"/>
            <a:ext cx="3000364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i="1" dirty="0">
                <a:solidFill>
                  <a:srgbClr val="C00000"/>
                </a:solidFill>
                <a:latin typeface="Arial Black" pitchFamily="34" charset="0"/>
              </a:rPr>
              <a:t>Аукцион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214282" y="5214950"/>
            <a:ext cx="5572164" cy="142876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3200" dirty="0">
                <a:solidFill>
                  <a:srgbClr val="CC0099"/>
                </a:solidFill>
                <a:latin typeface="Arial Black" pitchFamily="34" charset="0"/>
              </a:rPr>
              <a:t>Из какого аппарата выдаётся нам зарплата? 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5929322" y="5643578"/>
            <a:ext cx="3000396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i="1" dirty="0">
                <a:solidFill>
                  <a:srgbClr val="C00000"/>
                </a:solidFill>
                <a:latin typeface="Arial Black" pitchFamily="34" charset="0"/>
              </a:rPr>
              <a:t>Банкомат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11" name="Содержимое 2"/>
          <p:cNvSpPr txBox="1">
            <a:spLocks noGrp="1"/>
          </p:cNvSpPr>
          <p:nvPr>
            <p:ph idx="1"/>
          </p:nvPr>
        </p:nvSpPr>
        <p:spPr bwMode="auto">
          <a:xfrm>
            <a:off x="214313" y="1643063"/>
            <a:ext cx="5572125" cy="1214437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3000" dirty="0" smtClean="0">
                <a:solidFill>
                  <a:srgbClr val="CC0099"/>
                </a:solidFill>
                <a:latin typeface="Arial Black" pitchFamily="34" charset="0"/>
              </a:rPr>
              <a:t>Кто считает миллионы тысячами?</a:t>
            </a: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285720" y="4929198"/>
            <a:ext cx="5572164" cy="1285884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3200" dirty="0">
                <a:solidFill>
                  <a:srgbClr val="CC0099"/>
                </a:solidFill>
                <a:latin typeface="Arial Black" pitchFamily="34" charset="0"/>
              </a:rPr>
              <a:t>Что проверяют, не отходя от кассы</a:t>
            </a:r>
            <a:r>
              <a:rPr lang="ru-RU" sz="3200" dirty="0" smtClean="0">
                <a:solidFill>
                  <a:srgbClr val="CC0099"/>
                </a:solidFill>
                <a:latin typeface="Arial Black" pitchFamily="34" charset="0"/>
              </a:rPr>
              <a:t>?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6215074" y="2857496"/>
            <a:ext cx="2571800" cy="71438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dirty="0" smtClean="0"/>
              <a:t> </a:t>
            </a:r>
            <a:r>
              <a:rPr lang="ru-RU" sz="3200" i="1" dirty="0">
                <a:solidFill>
                  <a:srgbClr val="C00000"/>
                </a:solidFill>
                <a:latin typeface="Arial Black" pitchFamily="34" charset="0"/>
              </a:rPr>
              <a:t>Штраф</a:t>
            </a:r>
            <a:endParaRPr kumimoji="0" lang="ru-RU" sz="3200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sz="3600" dirty="0">
                <a:solidFill>
                  <a:srgbClr val="FFFF00"/>
                </a:solidFill>
              </a:rPr>
              <a:t>2</a:t>
            </a:r>
            <a:r>
              <a:rPr lang="ru-RU" sz="3600" dirty="0" smtClean="0">
                <a:solidFill>
                  <a:srgbClr val="FFFF00"/>
                </a:solidFill>
              </a:rPr>
              <a:t> ТУР «ДЕНЕЖНАЯ ГОНКА»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571744"/>
            <a:ext cx="5572164" cy="1500198"/>
          </a:xfrm>
        </p:spPr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6143636" y="5286388"/>
            <a:ext cx="2714644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i="1" dirty="0">
                <a:solidFill>
                  <a:srgbClr val="C00000"/>
                </a:solidFill>
                <a:latin typeface="Arial Black" pitchFamily="34" charset="0"/>
              </a:rPr>
              <a:t>Деньги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438120" y="2420888"/>
            <a:ext cx="5572164" cy="1651054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solidFill>
                  <a:srgbClr val="CC0099"/>
                </a:solidFill>
                <a:latin typeface="Arial Black" pitchFamily="34" charset="0"/>
              </a:rPr>
              <a:t>Скажите одним словом «наказание деньгами»?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3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5929322" y="2500306"/>
            <a:ext cx="2928958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i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3200" i="1" dirty="0">
                <a:solidFill>
                  <a:srgbClr val="C00000"/>
                </a:solidFill>
                <a:latin typeface="Arial Black" pitchFamily="34" charset="0"/>
              </a:rPr>
              <a:t>Свистеть</a:t>
            </a:r>
            <a:endParaRPr kumimoji="0" lang="ru-RU" sz="3200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2 ТУР «ДЕНЕЖНАЯ ГОНКА»</a:t>
            </a:r>
            <a:r>
              <a:rPr lang="ru-RU" sz="3600" dirty="0" smtClean="0">
                <a:solidFill>
                  <a:srgbClr val="0000FF"/>
                </a:solidFill>
              </a:rPr>
              <a:t/>
            </a:r>
            <a:br>
              <a:rPr lang="ru-RU" sz="3600" dirty="0" smtClean="0">
                <a:solidFill>
                  <a:srgbClr val="0000FF"/>
                </a:solidFill>
              </a:rPr>
            </a:br>
            <a:endParaRPr lang="ru-RU" dirty="0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214282" y="4572008"/>
            <a:ext cx="5572164" cy="171451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3200" dirty="0">
                <a:solidFill>
                  <a:srgbClr val="CC0099"/>
                </a:solidFill>
                <a:latin typeface="Arial Black" pitchFamily="34" charset="0"/>
              </a:rPr>
              <a:t>Что считать в чужом кармане нехорошо, но очень интересно</a:t>
            </a:r>
            <a:r>
              <a:rPr lang="ru-RU" sz="3200" dirty="0" smtClean="0">
                <a:solidFill>
                  <a:srgbClr val="CC0099"/>
                </a:solidFill>
                <a:latin typeface="Arial Black" pitchFamily="34" charset="0"/>
              </a:rPr>
              <a:t>?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 bwMode="auto">
          <a:xfrm>
            <a:off x="5857884" y="5000636"/>
            <a:ext cx="3000396" cy="71438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ru-RU" sz="3200" i="1" dirty="0">
                <a:solidFill>
                  <a:srgbClr val="C00000"/>
                </a:solidFill>
                <a:latin typeface="Arial Black" pitchFamily="34" charset="0"/>
              </a:rPr>
              <a:t>Деньги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Black" pitchFamily="34" charset="0"/>
            </a:endParaRPr>
          </a:p>
        </p:txBody>
      </p:sp>
      <p:sp>
        <p:nvSpPr>
          <p:cNvPr id="8" name="Содержимое 2"/>
          <p:cNvSpPr txBox="1">
            <a:spLocks noGrp="1"/>
          </p:cNvSpPr>
          <p:nvPr>
            <p:ph idx="1"/>
          </p:nvPr>
        </p:nvSpPr>
        <p:spPr bwMode="auto">
          <a:xfrm>
            <a:off x="214313" y="1773238"/>
            <a:ext cx="5572125" cy="201580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solidFill>
                  <a:srgbClr val="CC0099"/>
                </a:solidFill>
                <a:latin typeface="Arial Black" pitchFamily="34" charset="0"/>
              </a:rPr>
              <a:t>Делать это не стоит ни в своем доме, ни в чужом; деньгу можно выжить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387424"/>
            <a:ext cx="8229600" cy="153042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3 ТУР 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«ПОСЛОВИЦЫ О ДЕНЬГАХ»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00808"/>
            <a:ext cx="8686800" cy="489654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B050"/>
                </a:solidFill>
              </a:rPr>
              <a:t>Копейка рубль бережёт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B050"/>
                </a:solidFill>
              </a:rPr>
              <a:t>Деньги - хороший слуга, но плохой хозяин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B050"/>
                </a:solidFill>
              </a:rPr>
              <a:t>Не имей сто рублей, а имей 100 друзей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B050"/>
                </a:solidFill>
              </a:rPr>
              <a:t>Денег много, да разума мало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B050"/>
                </a:solidFill>
              </a:rPr>
              <a:t>Деньги не грибы, можно и зимой найти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>
                <a:solidFill>
                  <a:srgbClr val="00B050"/>
                </a:solidFill>
              </a:rPr>
              <a:t>Здоровья </a:t>
            </a:r>
            <a:r>
              <a:rPr lang="ru-RU" sz="3000" dirty="0">
                <a:solidFill>
                  <a:srgbClr val="00B050"/>
                </a:solidFill>
              </a:rPr>
              <a:t>на деньги не купишь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B050"/>
                </a:solidFill>
              </a:rPr>
              <a:t>Время – деньги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B050"/>
                </a:solidFill>
              </a:rPr>
              <a:t>Деньги счёт любят.</a:t>
            </a:r>
          </a:p>
        </p:txBody>
      </p:sp>
    </p:spTree>
    <p:extLst>
      <p:ext uri="{BB962C8B-B14F-4D97-AF65-F5344CB8AC3E}">
        <p14:creationId xmlns:p14="http://schemas.microsoft.com/office/powerpoint/2010/main" val="131105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ТУРЫ   ИГРЫ: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71745"/>
            <a:ext cx="8229600" cy="300039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1 – РАЗМИНКА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2 </a:t>
            </a:r>
            <a:r>
              <a:rPr lang="ru-RU" dirty="0" smtClean="0">
                <a:solidFill>
                  <a:srgbClr val="FF0000"/>
                </a:solidFill>
              </a:rPr>
              <a:t>– ДЕНЕЖНАЯ </a:t>
            </a:r>
            <a:r>
              <a:rPr lang="ru-RU" dirty="0" smtClean="0">
                <a:solidFill>
                  <a:srgbClr val="FF0000"/>
                </a:solidFill>
              </a:rPr>
              <a:t>ГОНКА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3 – ПОСЛОВИЦЫ О ДЕНЬГАХ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4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– РАССЫПАВШИЕСЯ </a:t>
            </a:r>
            <a:r>
              <a:rPr lang="ru-RU" dirty="0" smtClean="0">
                <a:solidFill>
                  <a:srgbClr val="FF0000"/>
                </a:solidFill>
              </a:rPr>
              <a:t>БУКВЫ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5 – «ПИНГ ПОНГ»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>
                <a:solidFill>
                  <a:srgbClr val="FFFF00"/>
                </a:solidFill>
              </a:rPr>
              <a:t>4</a:t>
            </a:r>
            <a:r>
              <a:rPr lang="ru-RU" sz="3600" dirty="0" smtClean="0">
                <a:solidFill>
                  <a:srgbClr val="FFFF00"/>
                </a:solidFill>
              </a:rPr>
              <a:t> ТУР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 «РАССЫПАВШИЕСЯ БУКВЫ»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071678"/>
          <a:ext cx="8715404" cy="41510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55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9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СЛОВА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БУКВЫ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155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В…л…т…</a:t>
                      </a:r>
                      <a:endParaRPr lang="ru-RU" sz="3200" kern="1200" dirty="0" smtClean="0">
                        <a:solidFill>
                          <a:srgbClr val="CC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Р…н…к</a:t>
                      </a:r>
                      <a:endParaRPr lang="ru-RU" sz="3200" kern="1200" dirty="0" smtClean="0">
                        <a:solidFill>
                          <a:srgbClr val="CC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Б…н…</a:t>
                      </a:r>
                      <a:r>
                        <a:rPr lang="ru-RU" sz="3200" b="1" kern="1200" dirty="0" err="1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3200" b="1" kern="1200" dirty="0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…та</a:t>
                      </a:r>
                      <a:endParaRPr lang="ru-RU" sz="3200" kern="1200" dirty="0" smtClean="0">
                        <a:solidFill>
                          <a:srgbClr val="CC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Б…н…</a:t>
                      </a:r>
                      <a:endParaRPr lang="ru-RU" sz="3200" kern="1200" dirty="0" smtClean="0">
                        <a:solidFill>
                          <a:srgbClr val="CC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К…</a:t>
                      </a:r>
                      <a:r>
                        <a:rPr lang="ru-RU" sz="3200" b="1" kern="1200" dirty="0" err="1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ш</a:t>
                      </a:r>
                      <a:r>
                        <a:rPr lang="ru-RU" sz="3200" b="1" kern="1200" dirty="0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…л…к</a:t>
                      </a:r>
                      <a:endParaRPr lang="ru-RU" sz="3200" kern="1200" dirty="0" smtClean="0">
                        <a:solidFill>
                          <a:srgbClr val="CC009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З…р…</a:t>
                      </a:r>
                      <a:r>
                        <a:rPr lang="ru-RU" sz="3200" b="1" kern="1200" dirty="0" err="1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ла</a:t>
                      </a:r>
                      <a:r>
                        <a:rPr lang="ru-RU" sz="3200" b="1" kern="1200" dirty="0" smtClean="0">
                          <a:solidFill>
                            <a:srgbClr val="CC0099"/>
                          </a:solidFill>
                          <a:latin typeface="+mn-lt"/>
                          <a:ea typeface="+mn-ea"/>
                          <a:cs typeface="+mn-cs"/>
                        </a:rPr>
                        <a:t>…а</a:t>
                      </a:r>
                      <a:endParaRPr lang="ru-RU" sz="3200" dirty="0" smtClean="0">
                        <a:solidFill>
                          <a:srgbClr val="CC009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1" kern="120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а,о,ы,а,о,к,а,п,т,е,а,ё,а,о,к,ю</a:t>
                      </a:r>
                      <a:endParaRPr lang="ru-RU" sz="260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4 ТУР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 «РАССЫПАВШИЕСЯ БУКВЫ»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71736" y="1928802"/>
          <a:ext cx="3786214" cy="41510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СЛОВА (ЭТАЛОН)</a:t>
                      </a:r>
                      <a:endParaRPr lang="ru-RU" sz="28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155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ВАЛЮТА</a:t>
                      </a:r>
                      <a:endParaRPr lang="ru-RU" sz="320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РЫНОК</a:t>
                      </a:r>
                      <a:endParaRPr lang="ru-RU" sz="320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БАНКНОТА</a:t>
                      </a:r>
                      <a:endParaRPr lang="ru-RU" sz="320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БАНК</a:t>
                      </a:r>
                      <a:endParaRPr lang="ru-RU" sz="320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КОШЕЛЁК</a:t>
                      </a:r>
                      <a:endParaRPr lang="ru-RU" sz="3200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3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ЗАРПЛАТА</a:t>
                      </a:r>
                      <a:endParaRPr lang="ru-RU" sz="32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rgbClr val="FFFF00"/>
                </a:solidFill>
              </a:rPr>
              <a:t>5 </a:t>
            </a:r>
            <a:r>
              <a:rPr lang="ru-RU" sz="4400" dirty="0">
                <a:solidFill>
                  <a:srgbClr val="FFFF00"/>
                </a:solidFill>
              </a:rPr>
              <a:t>ТУР</a:t>
            </a:r>
            <a:br>
              <a:rPr lang="ru-RU" sz="4400" dirty="0">
                <a:solidFill>
                  <a:srgbClr val="FFFF00"/>
                </a:solidFill>
              </a:rPr>
            </a:br>
            <a:r>
              <a:rPr lang="ru-RU" sz="4400" dirty="0">
                <a:solidFill>
                  <a:srgbClr val="FFFF00"/>
                </a:solidFill>
              </a:rPr>
              <a:t> </a:t>
            </a:r>
            <a:r>
              <a:rPr lang="ru-RU" sz="4400" dirty="0" smtClean="0">
                <a:solidFill>
                  <a:srgbClr val="FFFF00"/>
                </a:solidFill>
              </a:rPr>
              <a:t>«ПИНГ-ПОНГ»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92D050"/>
                </a:solidFill>
              </a:rPr>
              <a:t>Каждая команда по </a:t>
            </a:r>
            <a:r>
              <a:rPr lang="ru-RU" sz="3600" b="1" dirty="0">
                <a:solidFill>
                  <a:srgbClr val="92D050"/>
                </a:solidFill>
              </a:rPr>
              <a:t>очереди задают друг другу </a:t>
            </a:r>
            <a:r>
              <a:rPr lang="ru-RU" sz="3600" b="1" dirty="0" smtClean="0">
                <a:solidFill>
                  <a:srgbClr val="92D050"/>
                </a:solidFill>
              </a:rPr>
              <a:t>подготовленные </a:t>
            </a:r>
            <a:r>
              <a:rPr lang="ru-RU" sz="3600" b="1" dirty="0">
                <a:solidFill>
                  <a:srgbClr val="92D050"/>
                </a:solidFill>
              </a:rPr>
              <a:t>вопросы, как будто отдают подачи шариком пинг-понга. </a:t>
            </a:r>
          </a:p>
        </p:txBody>
      </p:sp>
    </p:spTree>
    <p:extLst>
      <p:ext uri="{BB962C8B-B14F-4D97-AF65-F5344CB8AC3E}">
        <p14:creationId xmlns:p14="http://schemas.microsoft.com/office/powerpoint/2010/main" val="100162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72074"/>
            <a:ext cx="8229600" cy="1143000"/>
          </a:xfrm>
        </p:spPr>
        <p:txBody>
          <a:bodyPr/>
          <a:lstStyle/>
          <a:p>
            <a:r>
              <a:rPr lang="ru-RU" sz="5400" dirty="0" smtClean="0">
                <a:solidFill>
                  <a:srgbClr val="FFFF00"/>
                </a:solidFill>
              </a:rPr>
              <a:t>СПАСИБО  ЗА  ИГРУ!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b="1" dirty="0">
                <a:solidFill>
                  <a:srgbClr val="7030A0"/>
                </a:solidFill>
              </a:rPr>
              <a:t>1</a:t>
            </a:r>
            <a:r>
              <a:rPr lang="ru-RU" sz="2800" b="1" dirty="0" smtClean="0">
                <a:solidFill>
                  <a:srgbClr val="7030A0"/>
                </a:solidFill>
              </a:rPr>
              <a:t>) </a:t>
            </a:r>
            <a:r>
              <a:rPr lang="ru-RU" sz="2800" b="1" dirty="0">
                <a:solidFill>
                  <a:srgbClr val="7030A0"/>
                </a:solidFill>
              </a:rPr>
              <a:t>За </a:t>
            </a:r>
            <a:r>
              <a:rPr lang="ru-RU" sz="2800" b="1" dirty="0" smtClean="0">
                <a:solidFill>
                  <a:srgbClr val="7030A0"/>
                </a:solidFill>
              </a:rPr>
              <a:t>лечение;              2) </a:t>
            </a:r>
            <a:r>
              <a:rPr lang="ru-RU" sz="2800" b="1" dirty="0">
                <a:solidFill>
                  <a:srgbClr val="7030A0"/>
                </a:solidFill>
              </a:rPr>
              <a:t>За спрос;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3) </a:t>
            </a:r>
            <a:r>
              <a:rPr lang="ru-RU" sz="2800" b="1" dirty="0">
                <a:solidFill>
                  <a:srgbClr val="7030A0"/>
                </a:solidFill>
              </a:rPr>
              <a:t>За обучение;           </a:t>
            </a:r>
            <a:r>
              <a:rPr lang="ru-RU" sz="2800" b="1" dirty="0" smtClean="0">
                <a:solidFill>
                  <a:srgbClr val="7030A0"/>
                </a:solidFill>
              </a:rPr>
              <a:t> 4) </a:t>
            </a:r>
            <a:r>
              <a:rPr lang="ru-RU" sz="2800" b="1" dirty="0">
                <a:solidFill>
                  <a:srgbClr val="7030A0"/>
                </a:solidFill>
              </a:rPr>
              <a:t>За рекламу.</a:t>
            </a: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2) За спрос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3200" b="1" dirty="0">
                <a:solidFill>
                  <a:srgbClr val="CC0099"/>
                </a:solidFill>
              </a:rPr>
              <a:t>За что, по уверению пословицы, </a:t>
            </a:r>
            <a:endParaRPr lang="ru-RU" sz="3200" b="1" dirty="0" smtClean="0">
              <a:solidFill>
                <a:srgbClr val="CC0099"/>
              </a:solidFill>
            </a:endParaRPr>
          </a:p>
          <a:p>
            <a:pPr marL="514350" lvl="0" indent="-514350" algn="ctr">
              <a:spcBef>
                <a:spcPct val="20000"/>
              </a:spcBef>
            </a:pPr>
            <a:r>
              <a:rPr lang="ru-RU" sz="3200" b="1" dirty="0" smtClean="0">
                <a:solidFill>
                  <a:srgbClr val="CC0099"/>
                </a:solidFill>
              </a:rPr>
              <a:t>денег </a:t>
            </a:r>
            <a:r>
              <a:rPr lang="ru-RU" sz="3200" b="1" dirty="0">
                <a:solidFill>
                  <a:srgbClr val="CC0099"/>
                </a:solidFill>
              </a:rPr>
              <a:t>не берут?</a:t>
            </a: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1) </a:t>
            </a:r>
            <a:r>
              <a:rPr lang="ru-RU" sz="2800" b="1" dirty="0">
                <a:solidFill>
                  <a:srgbClr val="7030A0"/>
                </a:solidFill>
              </a:rPr>
              <a:t>Страдали монетки; </a:t>
            </a:r>
            <a:r>
              <a:rPr lang="ru-RU" sz="2800" b="1" dirty="0" smtClean="0">
                <a:solidFill>
                  <a:srgbClr val="7030A0"/>
                </a:solidFill>
              </a:rPr>
              <a:t> 2) </a:t>
            </a:r>
            <a:r>
              <a:rPr lang="ru-RU" sz="2800" b="1" dirty="0">
                <a:solidFill>
                  <a:srgbClr val="7030A0"/>
                </a:solidFill>
              </a:rPr>
              <a:t>Горевали рублики;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3) </a:t>
            </a:r>
            <a:r>
              <a:rPr lang="ru-RU" sz="2800" b="1" dirty="0">
                <a:solidFill>
                  <a:srgbClr val="7030A0"/>
                </a:solidFill>
              </a:rPr>
              <a:t>Плакали денежки;  </a:t>
            </a:r>
            <a:r>
              <a:rPr lang="ru-RU" sz="2800" b="1" dirty="0" smtClean="0">
                <a:solidFill>
                  <a:srgbClr val="7030A0"/>
                </a:solidFill>
              </a:rPr>
              <a:t>  4) </a:t>
            </a:r>
            <a:r>
              <a:rPr lang="ru-RU" sz="2800" b="1" dirty="0">
                <a:solidFill>
                  <a:srgbClr val="7030A0"/>
                </a:solidFill>
              </a:rPr>
              <a:t>Повесились банкноты.</a:t>
            </a:r>
          </a:p>
          <a:p>
            <a:pPr algn="ctr"/>
            <a:endParaRPr lang="ru-RU" sz="2800" b="1" dirty="0">
              <a:solidFill>
                <a:srgbClr val="7030A0"/>
              </a:solidFill>
            </a:endParaRP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3) Плакали денежки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 smtClean="0">
                <a:solidFill>
                  <a:srgbClr val="CC0099"/>
                </a:solidFill>
              </a:rPr>
              <a:t>Как </a:t>
            </a:r>
            <a:r>
              <a:rPr lang="ru-RU" sz="3200" b="1" dirty="0">
                <a:solidFill>
                  <a:srgbClr val="CC0099"/>
                </a:solidFill>
              </a:rPr>
              <a:t>говорят о деньгах, если они пропали в пустую?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4725144"/>
            <a:ext cx="8686800" cy="1579046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>
                <a:solidFill>
                  <a:srgbClr val="C00000"/>
                </a:solidFill>
              </a:rPr>
              <a:t>Нет, так как они недолговечны. А в условиях вечной мерзлоты не являются достаточно редкими.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207683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3200" b="1" dirty="0">
                <a:solidFill>
                  <a:srgbClr val="CC0099"/>
                </a:solidFill>
              </a:rPr>
              <a:t>Могли ли ледяные кубики стать денежной единицей в Северной Америке</a:t>
            </a:r>
            <a:r>
              <a:rPr lang="ru-RU" sz="3200" b="1" dirty="0" smtClean="0">
                <a:solidFill>
                  <a:srgbClr val="CC0099"/>
                </a:solidFill>
              </a:rPr>
              <a:t>?</a:t>
            </a:r>
            <a:endParaRPr kumimoji="0" lang="ru-RU" sz="3200" b="1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713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4725144"/>
            <a:ext cx="8686800" cy="1579046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3600" b="1" i="1" dirty="0">
                <a:solidFill>
                  <a:srgbClr val="FF0000"/>
                </a:solidFill>
              </a:rPr>
              <a:t>Нет, так как он не смог бы обеспечить все сделки</a:t>
            </a:r>
            <a:endParaRPr kumimoji="0" lang="ru-RU" sz="36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284744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>
                <a:solidFill>
                  <a:srgbClr val="CC0099"/>
                </a:solidFill>
              </a:rPr>
              <a:t>Мог ли стать деньгами товар, очень редкий в данной местности?</a:t>
            </a:r>
            <a:endParaRPr lang="ru-RU" sz="3200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22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         1) </a:t>
            </a:r>
            <a:r>
              <a:rPr lang="ru-RU" sz="2800" b="1" dirty="0">
                <a:solidFill>
                  <a:srgbClr val="7030A0"/>
                </a:solidFill>
              </a:rPr>
              <a:t>Стережёт;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2) </a:t>
            </a:r>
            <a:r>
              <a:rPr lang="ru-RU" sz="2800" b="1" dirty="0">
                <a:solidFill>
                  <a:srgbClr val="7030A0"/>
                </a:solidFill>
              </a:rPr>
              <a:t>Бережёт;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        3) </a:t>
            </a:r>
            <a:r>
              <a:rPr lang="ru-RU" sz="2800" b="1" dirty="0">
                <a:solidFill>
                  <a:srgbClr val="7030A0"/>
                </a:solidFill>
              </a:rPr>
              <a:t>Питает;    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4) </a:t>
            </a:r>
            <a:r>
              <a:rPr lang="ru-RU" sz="2800" b="1" dirty="0">
                <a:solidFill>
                  <a:srgbClr val="7030A0"/>
                </a:solidFill>
              </a:rPr>
              <a:t>Воспитывает.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282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2) Бережёт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3200" b="1" dirty="0">
                <a:solidFill>
                  <a:srgbClr val="CC0099"/>
                </a:solidFill>
              </a:rPr>
              <a:t>Что делает с рублём копейка?</a:t>
            </a: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       1) </a:t>
            </a:r>
            <a:r>
              <a:rPr lang="ru-RU" sz="2800" b="1" dirty="0">
                <a:solidFill>
                  <a:srgbClr val="7030A0"/>
                </a:solidFill>
              </a:rPr>
              <a:t>Лимон;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             2) </a:t>
            </a:r>
            <a:r>
              <a:rPr lang="ru-RU" sz="2800" b="1" dirty="0">
                <a:solidFill>
                  <a:srgbClr val="7030A0"/>
                </a:solidFill>
              </a:rPr>
              <a:t>Капуста;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      3) </a:t>
            </a:r>
            <a:r>
              <a:rPr lang="ru-RU" sz="2800" b="1" dirty="0">
                <a:solidFill>
                  <a:srgbClr val="7030A0"/>
                </a:solidFill>
              </a:rPr>
              <a:t>Зелень;                   </a:t>
            </a:r>
            <a:r>
              <a:rPr lang="ru-RU" sz="2800" b="1" dirty="0" smtClean="0">
                <a:solidFill>
                  <a:srgbClr val="7030A0"/>
                </a:solidFill>
              </a:rPr>
              <a:t>            4) </a:t>
            </a:r>
            <a:r>
              <a:rPr lang="ru-RU" sz="2800" b="1" dirty="0">
                <a:solidFill>
                  <a:srgbClr val="7030A0"/>
                </a:solidFill>
              </a:rPr>
              <a:t>Ботва.</a:t>
            </a: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4) Ботва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3200" b="1" dirty="0">
                <a:solidFill>
                  <a:srgbClr val="CC0099"/>
                </a:solidFill>
              </a:rPr>
              <a:t>Каким из этих слов не характеризуют деньги?</a:t>
            </a: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C00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285720" y="3714752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   1) </a:t>
            </a:r>
            <a:r>
              <a:rPr lang="ru-RU" sz="2800" b="1" dirty="0">
                <a:solidFill>
                  <a:srgbClr val="7030A0"/>
                </a:solidFill>
              </a:rPr>
              <a:t>Куры не клюют;         </a:t>
            </a:r>
            <a:r>
              <a:rPr lang="ru-RU" sz="2800" b="1" dirty="0" smtClean="0">
                <a:solidFill>
                  <a:srgbClr val="7030A0"/>
                </a:solidFill>
              </a:rPr>
              <a:t>  2) </a:t>
            </a:r>
            <a:r>
              <a:rPr lang="ru-RU" sz="2800" b="1" dirty="0">
                <a:solidFill>
                  <a:srgbClr val="7030A0"/>
                </a:solidFill>
              </a:rPr>
              <a:t>Мыши не грызут;</a:t>
            </a:r>
          </a:p>
          <a:p>
            <a:r>
              <a:rPr lang="ru-RU" sz="2800" b="1" dirty="0" smtClean="0">
                <a:solidFill>
                  <a:srgbClr val="7030A0"/>
                </a:solidFill>
              </a:rPr>
              <a:t>   3) </a:t>
            </a:r>
            <a:r>
              <a:rPr lang="ru-RU" sz="2800" b="1" dirty="0">
                <a:solidFill>
                  <a:srgbClr val="7030A0"/>
                </a:solidFill>
              </a:rPr>
              <a:t>Волки не дерут;           </a:t>
            </a:r>
            <a:r>
              <a:rPr lang="ru-RU" sz="2800" b="1" dirty="0" smtClean="0">
                <a:solidFill>
                  <a:srgbClr val="7030A0"/>
                </a:solidFill>
              </a:rPr>
              <a:t>4 </a:t>
            </a:r>
            <a:r>
              <a:rPr lang="ru-RU" sz="2800" b="1" dirty="0">
                <a:solidFill>
                  <a:srgbClr val="7030A0"/>
                </a:solidFill>
              </a:rPr>
              <a:t>Глаза не смотрят.</a:t>
            </a:r>
          </a:p>
          <a:p>
            <a:pPr marL="514350" marR="0" lvl="0" indent="-5143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3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1 ТУР «РАЗМИНКА»</a:t>
            </a:r>
            <a:br>
              <a:rPr lang="ru-RU" sz="3600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85720" y="5429264"/>
            <a:ext cx="8686800" cy="642942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ctr">
              <a:spcBef>
                <a:spcPct val="20000"/>
              </a:spcBef>
            </a:pPr>
            <a:r>
              <a:rPr lang="ru-RU" sz="2800" b="1" i="1" dirty="0" smtClean="0">
                <a:solidFill>
                  <a:srgbClr val="C00000"/>
                </a:solidFill>
              </a:rPr>
              <a:t>1) Куры не клюют</a:t>
            </a:r>
            <a:endParaRPr kumimoji="0" lang="ru-RU" sz="30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2000240"/>
            <a:ext cx="8686800" cy="107157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200" b="1" dirty="0">
                <a:solidFill>
                  <a:srgbClr val="CC0099"/>
                </a:solidFill>
              </a:rPr>
              <a:t>Как говорят о больших деньгах?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404</TotalTime>
  <Words>614</Words>
  <Application>Microsoft Office PowerPoint</Application>
  <PresentationFormat>Экран (4:3)</PresentationFormat>
  <Paragraphs>122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Arial Black</vt:lpstr>
      <vt:lpstr>Calibri</vt:lpstr>
      <vt:lpstr>Century Gothic</vt:lpstr>
      <vt:lpstr>Wingdings 3</vt:lpstr>
      <vt:lpstr>Ион</vt:lpstr>
      <vt:lpstr>ДЕЛОВАЯ ИГРА</vt:lpstr>
      <vt:lpstr>ТУРЫ   ИГРЫ:</vt:lpstr>
      <vt:lpstr> 1 ТУР «РАЗМИНКА» </vt:lpstr>
      <vt:lpstr> 1 ТУР «РАЗМИНКА» </vt:lpstr>
      <vt:lpstr> 1 ТУР «РАЗМИНКА» </vt:lpstr>
      <vt:lpstr> 1 ТУР «РАЗМИНКА» </vt:lpstr>
      <vt:lpstr> 1 ТУР «РАЗМИНКА» </vt:lpstr>
      <vt:lpstr> 1 ТУР «РАЗМИНКА» </vt:lpstr>
      <vt:lpstr> 1 ТУР «РАЗМИНКА» </vt:lpstr>
      <vt:lpstr> 1 ТУР «РАЗМИНКА» </vt:lpstr>
      <vt:lpstr> 1 ТУР «РАЗМИНКА» </vt:lpstr>
      <vt:lpstr> 1 ТУР «РАЗМИНКА» </vt:lpstr>
      <vt:lpstr> 1 ТУР «РАЗМИНКА» </vt:lpstr>
      <vt:lpstr> 1 ТУР «РАЗМИНКА» </vt:lpstr>
      <vt:lpstr>  2 ТУР «ДЕНЕЖНАЯ ГОНКА» </vt:lpstr>
      <vt:lpstr> 2 ТУР «ДЕНЕЖНАЯ ГОНКА» </vt:lpstr>
      <vt:lpstr> 2 ТУР «ДЕНЕЖНАЯ ГОНКА» </vt:lpstr>
      <vt:lpstr> 2 ТУР «ДЕНЕЖНАЯ ГОНКА» </vt:lpstr>
      <vt:lpstr> 3 ТУР  «ПОСЛОВИЦЫ О ДЕНЬГАХ» </vt:lpstr>
      <vt:lpstr>4 ТУР  «РАССЫПАВШИЕСЯ БУКВЫ»</vt:lpstr>
      <vt:lpstr>4 ТУР  «РАССЫПАВШИЕСЯ БУКВЫ»</vt:lpstr>
      <vt:lpstr>5 ТУР  «ПИНГ-ПОНГ»</vt:lpstr>
      <vt:lpstr>СПАСИБО  ЗА  ИГРУ!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ДЕЛОВАЯ ИГРА</dc:title>
  <dc:creator>Марина</dc:creator>
  <cp:lastModifiedBy>ACER</cp:lastModifiedBy>
  <cp:revision>43</cp:revision>
  <dcterms:created xsi:type="dcterms:W3CDTF">2014-10-20T09:28:49Z</dcterms:created>
  <dcterms:modified xsi:type="dcterms:W3CDTF">2021-04-11T18:38:30Z</dcterms:modified>
</cp:coreProperties>
</file>